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4" r:id="rId2"/>
    <p:sldId id="280" r:id="rId3"/>
    <p:sldId id="278" r:id="rId4"/>
    <p:sldId id="279" r:id="rId5"/>
    <p:sldId id="277" r:id="rId6"/>
    <p:sldId id="269" r:id="rId7"/>
    <p:sldId id="276" r:id="rId8"/>
    <p:sldId id="261" r:id="rId9"/>
    <p:sldId id="26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990099"/>
    <a:srgbClr val="CCCC00"/>
    <a:srgbClr val="FFFF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4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A7A4B7E6-7B97-4E70-AAD1-7053DA0D12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0275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CE283-0BBE-4B14-9855-517BF03B58B4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A2CE7-F752-4C52-92F0-050FEFBE1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76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A2CE7-F752-4C52-92F0-050FEFBE1EA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203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90144-E130-4545-9E31-128CC9C2BB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517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252A7-9A91-4F68-8C30-482C615EEA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803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497FD-CB38-4593-97DC-66510499EF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927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85D7B4-8473-4CED-920B-BB59CDD238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85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73C75-387B-49AF-9A7C-22986A0C31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86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6DC1A-7387-45AA-9E69-34CD555F04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76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60969-425C-4AAD-817E-D779FAB099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392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C2049-133A-4307-AE80-343C021867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81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86241-18F3-4893-B0FC-24E9825B61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5390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ACB4E-B4E6-49C2-9303-34B1572D5B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9644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BD1C2-E6F5-4C17-8F90-E0FBC7B09B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475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9E46B8-ACA0-4A19-9D1B-2FA66ACAFC8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llamo ___________ Clase </a:t>
            </a:r>
            <a:r>
              <a:rPr lang="en-US" altLang="en-US" sz="3600" dirty="0" smtClean="0">
                <a:solidFill>
                  <a:schemeClr val="hlink"/>
                </a:solidFill>
              </a:rPr>
              <a:t>602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12 de enero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2018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868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43: </a:t>
            </a:r>
            <a:r>
              <a:rPr lang="es-ES_tradnl" altLang="en-US" dirty="0"/>
              <a:t>¿Qué hay en </a:t>
            </a:r>
            <a:r>
              <a:rPr lang="es-ES_tradnl" altLang="en-US" dirty="0" smtClean="0"/>
              <a:t>tu dormitorio</a:t>
            </a:r>
            <a:r>
              <a:rPr lang="es-ES_tradnl" altLang="en-US" dirty="0"/>
              <a:t>?</a:t>
            </a: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verb</a:t>
            </a:r>
            <a:r>
              <a:rPr lang="es-ES_tradnl" altLang="en-US" dirty="0" smtClean="0">
                <a:solidFill>
                  <a:srgbClr val="7030A0"/>
                </a:solidFill>
              </a:rPr>
              <a:t> TENER</a:t>
            </a: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</a:t>
            </a:r>
            <a:endParaRPr lang="es-ES_tradnl" altLang="en-US" dirty="0" smtClean="0"/>
          </a:p>
          <a:p>
            <a:r>
              <a:rPr lang="es-ES_tradnl" altLang="en-US" dirty="0" err="1" smtClean="0"/>
              <a:t>Label</a:t>
            </a:r>
            <a:r>
              <a:rPr lang="es-ES_tradnl" altLang="en-US" dirty="0" smtClean="0"/>
              <a:t> identifica EL CUARTO y los muebles.</a:t>
            </a:r>
            <a:endParaRPr lang="es-ES_tradnl" alt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471862"/>
            <a:ext cx="4953000" cy="330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Line 7"/>
          <p:cNvSpPr>
            <a:spLocks noChangeShapeType="1"/>
          </p:cNvSpPr>
          <p:nvPr/>
        </p:nvSpPr>
        <p:spPr bwMode="auto">
          <a:xfrm flipH="1" flipV="1">
            <a:off x="3505200" y="5791200"/>
            <a:ext cx="914400" cy="7620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 flipH="1">
            <a:off x="3429000" y="4800600"/>
            <a:ext cx="2133600" cy="7620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H="1" flipV="1">
            <a:off x="3149600" y="5334000"/>
            <a:ext cx="1651000" cy="15240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H="1">
            <a:off x="3192294" y="6172200"/>
            <a:ext cx="4046706" cy="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 flipV="1">
            <a:off x="3505200" y="6591300"/>
            <a:ext cx="5105400" cy="11430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1676400" y="4572000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" altLang="en-US" sz="2400" dirty="0">
              <a:solidFill>
                <a:schemeClr val="accent2"/>
              </a:solidFill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336675" y="5029200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" altLang="en-US" sz="2400" dirty="0">
              <a:solidFill>
                <a:schemeClr val="accent2"/>
              </a:solidFill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-1" y="5486400"/>
            <a:ext cx="35732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endParaRPr lang="es-ES" altLang="en-US" sz="2400" dirty="0">
              <a:solidFill>
                <a:schemeClr val="accent2"/>
              </a:solidFill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465262" y="5867400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" altLang="en-US" sz="2400" dirty="0">
              <a:solidFill>
                <a:schemeClr val="accent2"/>
              </a:solidFill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1447800" y="6324600"/>
            <a:ext cx="1795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 smtClean="0">
                <a:solidFill>
                  <a:schemeClr val="accent2"/>
                </a:solidFill>
              </a:rPr>
              <a:t>La alfombra</a:t>
            </a:r>
            <a:endParaRPr lang="es-ES" altLang="en-US" sz="2400" dirty="0">
              <a:solidFill>
                <a:schemeClr val="accent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4400" y="3657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116094" y="46598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919377" y="509912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73294" y="54864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19377" y="59875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192294" y="64124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6</a:t>
            </a:r>
            <a:endParaRPr lang="en-US" b="1" dirty="0"/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1295400" y="3581400"/>
            <a:ext cx="18473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" altLang="en-US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06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/>
      <p:bldP spid="2061" grpId="0"/>
      <p:bldP spid="2062" grpId="0"/>
      <p:bldP spid="2063" grpId="0"/>
      <p:bldP spid="2064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p. 68</a:t>
            </a:r>
          </a:p>
          <a:p>
            <a:pPr lvl="1"/>
            <a:r>
              <a:rPr lang="en-US" dirty="0" smtClean="0"/>
              <a:t>You have a key pal in the Canary </a:t>
            </a:r>
            <a:r>
              <a:rPr lang="en-US" dirty="0" smtClean="0"/>
              <a:t>Islands in Spain</a:t>
            </a:r>
            <a:r>
              <a:rPr lang="en-US" dirty="0" smtClean="0"/>
              <a:t>. Write your key pal an e-mail telling as much as you can about your family and yourself. Ask your key pal questions about his or her family</a:t>
            </a:r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 rot="1834185">
            <a:off x="-444765" y="5357936"/>
            <a:ext cx="86106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s-ES" altLang="en-US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485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-152400"/>
            <a:ext cx="8229600" cy="1143000"/>
          </a:xfrm>
        </p:spPr>
        <p:txBody>
          <a:bodyPr/>
          <a:lstStyle/>
          <a:p>
            <a:r>
              <a:rPr lang="es-ES" altLang="en-US" dirty="0">
                <a:solidFill>
                  <a:srgbClr val="FF0000"/>
                </a:solidFill>
              </a:rPr>
              <a:t>El dormitorio/ la </a:t>
            </a:r>
            <a:r>
              <a:rPr lang="es-ES" altLang="en-US" dirty="0" err="1">
                <a:solidFill>
                  <a:srgbClr val="FF0000"/>
                </a:solidFill>
              </a:rPr>
              <a:t>rec</a:t>
            </a:r>
            <a:r>
              <a:rPr lang="en-US" altLang="en-US" dirty="0">
                <a:solidFill>
                  <a:srgbClr val="FF0000"/>
                </a:solidFill>
              </a:rPr>
              <a:t>á</a:t>
            </a:r>
            <a:r>
              <a:rPr lang="es-ES" altLang="en-US" dirty="0">
                <a:solidFill>
                  <a:srgbClr val="FF0000"/>
                </a:solidFill>
              </a:rPr>
              <a:t>mara …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52575"/>
            <a:ext cx="2133600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990600" y="2971800"/>
            <a:ext cx="2616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i="1" dirty="0" smtClean="0"/>
              <a:t>)</a:t>
            </a:r>
            <a:endParaRPr lang="es-ES" altLang="en-US" i="1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905000"/>
            <a:ext cx="12192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733800"/>
            <a:ext cx="12192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038600"/>
            <a:ext cx="14478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572000"/>
            <a:ext cx="140811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6" t="32877"/>
          <a:stretch/>
        </p:blipFill>
        <p:spPr bwMode="auto">
          <a:xfrm>
            <a:off x="6934200" y="1419225"/>
            <a:ext cx="1728788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86000"/>
            <a:ext cx="143827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338" y="1371600"/>
            <a:ext cx="982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2" name="Picture 1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752600"/>
            <a:ext cx="522288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63" name="Line 19"/>
          <p:cNvSpPr>
            <a:spLocks noChangeShapeType="1"/>
          </p:cNvSpPr>
          <p:nvPr/>
        </p:nvSpPr>
        <p:spPr bwMode="auto">
          <a:xfrm flipH="1" flipV="1">
            <a:off x="4648200" y="13716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 flipV="1">
            <a:off x="6096000" y="9906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68" name="Picture 2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657600"/>
            <a:ext cx="1074738" cy="133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9" name="Picture 2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86200"/>
            <a:ext cx="8159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0" name="Picture 2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876800"/>
            <a:ext cx="866775" cy="131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1" name="Picture 2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953000"/>
            <a:ext cx="727075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167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038600" cy="1143000"/>
          </a:xfrm>
        </p:spPr>
        <p:txBody>
          <a:bodyPr/>
          <a:lstStyle/>
          <a:p>
            <a:pPr algn="l"/>
            <a:r>
              <a:rPr lang="es-ES_tradnl" altLang="en-US">
                <a:solidFill>
                  <a:srgbClr val="FF0000"/>
                </a:solidFill>
              </a:rPr>
              <a:t>El sótano…    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181600"/>
            <a:ext cx="2057400" cy="53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altLang="en-US" sz="2400" b="1" dirty="0" smtClean="0">
              <a:solidFill>
                <a:srgbClr val="0000FF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76400"/>
            <a:ext cx="21971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743200" y="5257800"/>
            <a:ext cx="2057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endParaRPr lang="en-US" altLang="en-US" sz="2400" i="1" dirty="0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09800"/>
            <a:ext cx="2819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143000"/>
            <a:ext cx="288607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5410200" y="3429000"/>
            <a:ext cx="3505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endParaRPr lang="en-US" altLang="en-US" sz="2400" dirty="0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876800" y="152400"/>
            <a:ext cx="4343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s-ES_tradnl" altLang="en-US" dirty="0">
                <a:solidFill>
                  <a:srgbClr val="00B050"/>
                </a:solidFill>
              </a:rPr>
              <a:t>Mas vocabulario    </a:t>
            </a: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4800600" y="152400"/>
            <a:ext cx="0" cy="594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10000"/>
            <a:ext cx="200025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7010400" y="4495800"/>
            <a:ext cx="1905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endParaRPr lang="es-ES_tradnl" altLang="en-US" sz="2400" b="1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34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7173" grpId="0" build="p"/>
      <p:bldP spid="7176" grpId="0" build="p"/>
      <p:bldP spid="71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age result for hand trace dra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" t="1594"/>
          <a:stretch/>
        </p:blipFill>
        <p:spPr bwMode="auto">
          <a:xfrm rot="3764046">
            <a:off x="2563003" y="-96957"/>
            <a:ext cx="6409033" cy="7722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 rot="19685901">
            <a:off x="5481178" y="258395"/>
            <a:ext cx="5330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Yo</a:t>
            </a:r>
            <a:endParaRPr lang="en-US" altLang="en-US" sz="2400" dirty="0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 rot="20010562">
            <a:off x="7215253" y="1015008"/>
            <a:ext cx="5597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Tú</a:t>
            </a:r>
            <a:endParaRPr lang="en-US" altLang="en-US" sz="2400" dirty="0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 rot="20010562">
            <a:off x="7158850" y="1911382"/>
            <a:ext cx="15039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Él</a:t>
            </a:r>
            <a:r>
              <a:rPr lang="en-US" altLang="en-US" sz="2400" dirty="0" smtClean="0"/>
              <a:t>/</a:t>
            </a:r>
            <a:r>
              <a:rPr lang="en-US" altLang="en-US" sz="2400" dirty="0" err="1" smtClean="0"/>
              <a:t>ella</a:t>
            </a:r>
            <a:r>
              <a:rPr lang="en-US" altLang="en-US" sz="2400" dirty="0" smtClean="0"/>
              <a:t>/</a:t>
            </a:r>
            <a:r>
              <a:rPr lang="en-US" altLang="en-US" sz="2400" dirty="0" err="1" smtClean="0"/>
              <a:t>Ud</a:t>
            </a:r>
            <a:endParaRPr lang="en-US" altLang="en-US" sz="2400" dirty="0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 rot="20495957">
            <a:off x="7511377" y="3044460"/>
            <a:ext cx="13660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nosotros</a:t>
            </a:r>
            <a:endParaRPr lang="en-US" altLang="en-US" sz="2400" dirty="0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 rot="627293">
            <a:off x="5669946" y="5654703"/>
            <a:ext cx="165983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ellos</a:t>
            </a:r>
            <a:r>
              <a:rPr lang="en-US" altLang="en-US" sz="2400" dirty="0" smtClean="0"/>
              <a:t>/</a:t>
            </a:r>
            <a:r>
              <a:rPr lang="en-US" altLang="en-US" sz="2400" dirty="0" err="1" smtClean="0"/>
              <a:t>ellas</a:t>
            </a:r>
            <a:endParaRPr lang="en-US" altLang="en-US" sz="2400" dirty="0" smtClean="0"/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Uds</a:t>
            </a:r>
            <a:r>
              <a:rPr lang="en-US" altLang="en-US" sz="2400" dirty="0" smtClean="0"/>
              <a:t>.</a:t>
            </a:r>
            <a:endParaRPr lang="en-US" altLang="en-US" sz="2400" dirty="0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3791205" y="2891250"/>
            <a:ext cx="154279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4000" b="1" dirty="0" err="1" smtClean="0"/>
              <a:t>Tener</a:t>
            </a:r>
            <a:endParaRPr lang="en-US" altLang="en-US" sz="4000" b="1" dirty="0" smtClean="0"/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i="1" dirty="0" smtClean="0"/>
              <a:t>(to have)</a:t>
            </a:r>
            <a:endParaRPr lang="en-US" altLang="en-US" sz="2000" i="1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27482" y="7937"/>
            <a:ext cx="4392118" cy="4953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en-US" sz="2800" b="1" kern="0" dirty="0" smtClean="0">
                <a:solidFill>
                  <a:srgbClr val="00B050"/>
                </a:solidFill>
              </a:rPr>
              <a:t>I-</a:t>
            </a:r>
            <a:r>
              <a:rPr lang="en-US" altLang="en-US" sz="2800" kern="0" dirty="0" smtClean="0"/>
              <a:t>  Draw your hand in the </a:t>
            </a:r>
            <a:r>
              <a:rPr lang="en-US" altLang="en-US" sz="2800" b="1" kern="0" dirty="0" smtClean="0"/>
              <a:t>last section of your notebook</a:t>
            </a:r>
            <a:r>
              <a:rPr lang="en-US" altLang="en-US" sz="2800" kern="0" dirty="0" smtClean="0"/>
              <a:t>, </a:t>
            </a:r>
            <a:r>
              <a:rPr lang="en-US" altLang="en-US" sz="2800" kern="0" dirty="0" err="1" smtClean="0"/>
              <a:t>Completa</a:t>
            </a:r>
            <a:r>
              <a:rPr lang="en-US" altLang="en-US" sz="2800" kern="0" dirty="0" smtClean="0"/>
              <a:t> la </a:t>
            </a:r>
            <a:r>
              <a:rPr lang="en-US" altLang="en-US" sz="2800" kern="0" dirty="0" err="1" smtClean="0"/>
              <a:t>mano</a:t>
            </a:r>
            <a:r>
              <a:rPr lang="en-US" altLang="en-US" sz="2800" kern="0" dirty="0" smtClean="0"/>
              <a:t> con la </a:t>
            </a:r>
            <a:r>
              <a:rPr lang="en-US" altLang="en-US" sz="2800" kern="0" dirty="0" err="1" smtClean="0"/>
              <a:t>conjugacion</a:t>
            </a:r>
            <a:r>
              <a:rPr lang="en-US" altLang="en-US" sz="2800" kern="0" dirty="0" smtClean="0"/>
              <a:t> </a:t>
            </a:r>
          </a:p>
          <a:p>
            <a:pPr>
              <a:buFontTx/>
              <a:buNone/>
            </a:pPr>
            <a:r>
              <a:rPr lang="en-US" altLang="en-US" sz="2800" kern="0" dirty="0"/>
              <a:t> </a:t>
            </a:r>
            <a:r>
              <a:rPr lang="en-US" altLang="en-US" sz="2800" kern="0" dirty="0" smtClean="0"/>
              <a:t>  del </a:t>
            </a:r>
            <a:r>
              <a:rPr lang="en-US" altLang="en-US" sz="2800" kern="0" dirty="0" err="1" smtClean="0"/>
              <a:t>verbo</a:t>
            </a:r>
            <a:r>
              <a:rPr lang="en-US" altLang="en-US" sz="2800" kern="0" dirty="0" smtClean="0"/>
              <a:t> </a:t>
            </a:r>
          </a:p>
          <a:p>
            <a:pPr>
              <a:buFontTx/>
              <a:buNone/>
            </a:pPr>
            <a:r>
              <a:rPr lang="en-US" altLang="en-US" sz="2800" kern="0" dirty="0"/>
              <a:t> </a:t>
            </a:r>
            <a:r>
              <a:rPr lang="en-US" altLang="en-US" sz="2800" kern="0" dirty="0" smtClean="0"/>
              <a:t>  TENER:</a:t>
            </a:r>
          </a:p>
          <a:p>
            <a:pPr>
              <a:buFontTx/>
              <a:buNone/>
            </a:pPr>
            <a:endParaRPr lang="en-US" altLang="en-US" sz="2800" kern="0" dirty="0" smtClean="0"/>
          </a:p>
          <a:p>
            <a:pPr>
              <a:buFontTx/>
              <a:buNone/>
            </a:pPr>
            <a:endParaRPr lang="en-US" altLang="en-US" sz="2800" kern="0" dirty="0" smtClean="0"/>
          </a:p>
          <a:p>
            <a:pPr>
              <a:buFontTx/>
              <a:buNone/>
            </a:pPr>
            <a:endParaRPr lang="en-US" altLang="en-US" sz="2800" kern="0" dirty="0" smtClean="0"/>
          </a:p>
          <a:p>
            <a:pPr>
              <a:buFontTx/>
              <a:buNone/>
            </a:pPr>
            <a:endParaRPr lang="en-US" altLang="en-US" sz="2800" kern="0" dirty="0" smtClean="0"/>
          </a:p>
          <a:p>
            <a:pPr>
              <a:buFontTx/>
              <a:buNone/>
            </a:pPr>
            <a:endParaRPr lang="en-US" altLang="en-US" sz="2800" kern="0" dirty="0" smtClean="0"/>
          </a:p>
          <a:p>
            <a:pPr>
              <a:buFontTx/>
              <a:buNone/>
            </a:pPr>
            <a:endParaRPr lang="en-US" altLang="en-US" sz="2800" kern="0" dirty="0" smtClean="0"/>
          </a:p>
          <a:p>
            <a:pPr>
              <a:buFontTx/>
              <a:buNone/>
            </a:pPr>
            <a:endParaRPr lang="en-US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301719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 smtClean="0">
                <a:solidFill>
                  <a:srgbClr val="00B050"/>
                </a:solidFill>
              </a:rPr>
              <a:t>II- </a:t>
            </a:r>
            <a:r>
              <a:rPr lang="en-US" altLang="en-US" dirty="0" err="1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/>
              <a:t>y </a:t>
            </a:r>
            <a:r>
              <a:rPr lang="en-US" altLang="en-US" dirty="0" err="1"/>
              <a:t>completa</a:t>
            </a:r>
            <a:r>
              <a:rPr lang="en-US" altLang="en-US" dirty="0"/>
              <a:t> con TENER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Martin no _________ un </a:t>
            </a:r>
            <a:r>
              <a:rPr lang="en-US" altLang="en-US" dirty="0" err="1"/>
              <a:t>hermano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 err="1"/>
              <a:t>Pero</a:t>
            </a:r>
            <a:r>
              <a:rPr lang="en-US" altLang="en-US" dirty="0"/>
              <a:t>, </a:t>
            </a:r>
            <a:r>
              <a:rPr lang="en-US" altLang="en-US" dirty="0" err="1"/>
              <a:t>él</a:t>
            </a:r>
            <a:r>
              <a:rPr lang="en-US" altLang="en-US" dirty="0"/>
              <a:t> ____________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hermana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Su </a:t>
            </a:r>
            <a:r>
              <a:rPr lang="en-US" altLang="en-US" dirty="0" err="1"/>
              <a:t>hermana</a:t>
            </a:r>
            <a:r>
              <a:rPr lang="en-US" altLang="en-US" dirty="0"/>
              <a:t> </a:t>
            </a:r>
            <a:r>
              <a:rPr lang="en-US" altLang="en-US" dirty="0" smtClean="0"/>
              <a:t>__________ </a:t>
            </a:r>
            <a:r>
              <a:rPr lang="en-US" altLang="en-US" dirty="0" err="1" smtClean="0"/>
              <a:t>cartorce</a:t>
            </a:r>
            <a:r>
              <a:rPr lang="en-US" altLang="en-US" dirty="0" smtClean="0"/>
              <a:t> </a:t>
            </a:r>
            <a:r>
              <a:rPr lang="en-US" altLang="en-US" dirty="0" err="1"/>
              <a:t>años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Martin __________ </a:t>
            </a:r>
            <a:r>
              <a:rPr lang="en-US" altLang="en-US" dirty="0" err="1"/>
              <a:t>dieciseis</a:t>
            </a:r>
            <a:r>
              <a:rPr lang="en-US" altLang="en-US" dirty="0"/>
              <a:t> </a:t>
            </a:r>
            <a:r>
              <a:rPr lang="en-US" altLang="en-US" dirty="0" err="1"/>
              <a:t>años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Martin y </a:t>
            </a:r>
            <a:r>
              <a:rPr lang="en-US" altLang="en-US" dirty="0" err="1"/>
              <a:t>su</a:t>
            </a:r>
            <a:r>
              <a:rPr lang="en-US" altLang="en-US" dirty="0"/>
              <a:t> </a:t>
            </a:r>
            <a:r>
              <a:rPr lang="en-US" altLang="en-US" dirty="0" err="1"/>
              <a:t>hermana</a:t>
            </a:r>
            <a:r>
              <a:rPr lang="en-US" altLang="en-US" dirty="0"/>
              <a:t> no ________ </a:t>
            </a:r>
            <a:r>
              <a:rPr lang="en-US" altLang="en-US" dirty="0" err="1"/>
              <a:t>perrito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 err="1"/>
              <a:t>Pero</a:t>
            </a:r>
            <a:r>
              <a:rPr lang="en-US" altLang="en-US" dirty="0"/>
              <a:t> </a:t>
            </a:r>
            <a:r>
              <a:rPr lang="en-US" altLang="en-US" dirty="0" err="1"/>
              <a:t>ellos</a:t>
            </a:r>
            <a:r>
              <a:rPr lang="en-US" altLang="en-US" dirty="0"/>
              <a:t> _________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gata</a:t>
            </a:r>
            <a:r>
              <a:rPr lang="en-US" altLang="en-US" dirty="0"/>
              <a:t> adorable.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43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991600" cy="54864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III- </a:t>
            </a:r>
            <a:r>
              <a:rPr lang="es-ES_tradnl" altLang="en-US" dirty="0" smtClean="0"/>
              <a:t>In </a:t>
            </a:r>
            <a:r>
              <a:rPr lang="es-ES_tradnl" altLang="en-US" dirty="0" err="1" smtClean="0"/>
              <a:t>table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groups</a:t>
            </a:r>
            <a:r>
              <a:rPr lang="es-ES_tradnl" altLang="en-US" dirty="0" smtClean="0"/>
              <a:t>, </a:t>
            </a:r>
          </a:p>
          <a:p>
            <a:pPr marL="0" indent="0">
              <a:buNone/>
            </a:pPr>
            <a:r>
              <a:rPr lang="es-ES_tradnl" altLang="en-US" dirty="0" smtClean="0"/>
              <a:t>Use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images</a:t>
            </a:r>
            <a:endParaRPr lang="es-ES_tradnl" altLang="en-US" dirty="0"/>
          </a:p>
          <a:p>
            <a:pPr marL="0" indent="0">
              <a:buNone/>
            </a:pPr>
            <a:r>
              <a:rPr lang="es-ES_tradnl" altLang="en-US" dirty="0" err="1"/>
              <a:t>g</a:t>
            </a:r>
            <a:r>
              <a:rPr lang="es-ES_tradnl" altLang="en-US" dirty="0" err="1" smtClean="0"/>
              <a:t>iven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here</a:t>
            </a:r>
            <a:r>
              <a:rPr lang="es-ES_tradnl" altLang="en-US" dirty="0" smtClean="0"/>
              <a:t> &amp; </a:t>
            </a:r>
            <a:r>
              <a:rPr lang="es-ES_tradnl" altLang="en-US" dirty="0" err="1" smtClean="0"/>
              <a:t>write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 smtClean="0"/>
              <a:t>12+ </a:t>
            </a:r>
            <a:r>
              <a:rPr lang="es-ES_tradnl" altLang="en-US" b="1" u="sng" dirty="0" err="1" smtClean="0"/>
              <a:t>Spanish</a:t>
            </a:r>
            <a:r>
              <a:rPr lang="es-ES_tradnl" altLang="en-US" b="1" u="sng" dirty="0" smtClean="0"/>
              <a:t> </a:t>
            </a:r>
          </a:p>
          <a:p>
            <a:pPr>
              <a:buFontTx/>
              <a:buNone/>
            </a:pPr>
            <a:r>
              <a:rPr lang="es-ES_tradnl" altLang="en-US" b="1" u="sng" dirty="0" err="1" smtClean="0"/>
              <a:t>pargraph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about</a:t>
            </a:r>
            <a:endParaRPr lang="es-ES_tradnl" altLang="en-US" dirty="0" smtClean="0"/>
          </a:p>
          <a:p>
            <a:pPr>
              <a:buFontTx/>
              <a:buNone/>
            </a:pPr>
            <a:r>
              <a:rPr lang="es-ES_tradnl" altLang="en-US" dirty="0" err="1" smtClean="0"/>
              <a:t>this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girl</a:t>
            </a:r>
            <a:r>
              <a:rPr lang="es-ES_tradnl" altLang="en-US" dirty="0"/>
              <a:t>,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her</a:t>
            </a:r>
            <a:endParaRPr lang="es-ES_tradnl" altLang="en-US" dirty="0" smtClean="0"/>
          </a:p>
          <a:p>
            <a:pPr>
              <a:buFontTx/>
              <a:buNone/>
            </a:pPr>
            <a:r>
              <a:rPr lang="es-ES_tradnl" altLang="en-US" dirty="0" err="1" smtClean="0"/>
              <a:t>family</a:t>
            </a:r>
            <a:r>
              <a:rPr lang="es-ES_tradnl" altLang="en-US" dirty="0" smtClean="0"/>
              <a:t> and home.</a:t>
            </a:r>
          </a:p>
          <a:p>
            <a:pPr>
              <a:buFontTx/>
              <a:buNone/>
            </a:pPr>
            <a:r>
              <a:rPr lang="es-ES_tradnl" altLang="en-US" dirty="0" smtClean="0"/>
              <a:t>Use </a:t>
            </a:r>
            <a:r>
              <a:rPr lang="es-ES_tradnl" altLang="en-US" dirty="0" err="1" smtClean="0"/>
              <a:t>verbs</a:t>
            </a:r>
            <a:r>
              <a:rPr lang="es-ES_tradnl" altLang="en-US" dirty="0" smtClean="0"/>
              <a:t> SER &amp; TENER</a:t>
            </a:r>
            <a:endParaRPr lang="es-ES_tradnl" altLang="en-US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4" t="15736" r="11111" b="15489"/>
          <a:stretch/>
        </p:blipFill>
        <p:spPr bwMode="auto">
          <a:xfrm>
            <a:off x="4724400" y="74615"/>
            <a:ext cx="1295400" cy="992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8" t="7580" r="11388" b="10702"/>
          <a:stretch/>
        </p:blipFill>
        <p:spPr bwMode="auto">
          <a:xfrm>
            <a:off x="6210300" y="4530436"/>
            <a:ext cx="2705100" cy="232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876800" y="5272088"/>
            <a:ext cx="1143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/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10" b="3259"/>
          <a:stretch/>
        </p:blipFill>
        <p:spPr bwMode="auto">
          <a:xfrm>
            <a:off x="3524250" y="1066800"/>
            <a:ext cx="2495550" cy="390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1" y="74614"/>
            <a:ext cx="2790044" cy="2669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50" y="2260600"/>
            <a:ext cx="1619250" cy="21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345" y="2553013"/>
            <a:ext cx="1626000" cy="176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3581400" y="4872335"/>
            <a:ext cx="2558714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B050"/>
                </a:solidFill>
              </a:rPr>
              <a:t>Milena Quintana</a:t>
            </a:r>
          </a:p>
        </p:txBody>
      </p:sp>
      <p:pic>
        <p:nvPicPr>
          <p:cNvPr id="22" name="Picture 1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"/>
          <a:stretch/>
        </p:blipFill>
        <p:spPr bwMode="auto">
          <a:xfrm>
            <a:off x="3731598" y="890362"/>
            <a:ext cx="992802" cy="79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77000" y="3886200"/>
            <a:ext cx="381000" cy="5232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7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87345" y="3886200"/>
            <a:ext cx="728055" cy="5232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12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03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43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28600" y="1676400"/>
            <a:ext cx="8915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r>
              <a:rPr lang="en-US" altLang="en-US" dirty="0"/>
              <a:t> </a:t>
            </a:r>
            <a:r>
              <a:rPr lang="en-US" altLang="en-US" u="sng" dirty="0"/>
              <a:t>Los </a:t>
            </a:r>
            <a:r>
              <a:rPr lang="en-US" altLang="en-US" u="sng" dirty="0" err="1"/>
              <a:t>muebles</a:t>
            </a:r>
            <a:r>
              <a:rPr lang="en-US" altLang="en-US" u="sng" dirty="0"/>
              <a:t> de la casa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SIGN </a:t>
            </a:r>
            <a:r>
              <a:rPr lang="en-US" altLang="en-US" u="sng" dirty="0" smtClean="0"/>
              <a:t>Quiz 2: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2</a:t>
            </a:r>
            <a:r>
              <a:rPr lang="en-US" altLang="en-US" dirty="0" smtClean="0"/>
              <a:t> by THURSDAY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STUDY </a:t>
            </a:r>
            <a:r>
              <a:rPr lang="en-US" altLang="en-US" dirty="0"/>
              <a:t>for </a:t>
            </a:r>
            <a:r>
              <a:rPr lang="en-US" altLang="en-US" u="sng" dirty="0"/>
              <a:t>QUIZ 3: CAPITULO 2 </a:t>
            </a:r>
            <a:r>
              <a:rPr lang="en-US" altLang="en-US" dirty="0" smtClean="0"/>
              <a:t>is </a:t>
            </a:r>
            <a:r>
              <a:rPr lang="en-US" altLang="en-US" smtClean="0"/>
              <a:t>ON WEDNESDAY</a:t>
            </a:r>
            <a:r>
              <a:rPr lang="en-US" altLang="en-US" dirty="0" smtClean="0"/>
              <a:t>! 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			-EL VERBO “TENER</a:t>
            </a:r>
            <a:r>
              <a:rPr lang="en-US" altLang="en-US" dirty="0" smtClean="0"/>
              <a:t>”</a:t>
            </a:r>
          </a:p>
          <a:p>
            <a:pPr>
              <a:buFontTx/>
              <a:buNone/>
            </a:pP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smtClean="0">
                <a:solidFill>
                  <a:srgbClr val="FF0000"/>
                </a:solidFill>
              </a:rPr>
              <a:t> 43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C:\Users\Faculty\AppData\Local\Temp\20131118_093919.jpg"/>
          <p:cNvPicPr>
            <a:picLocks noGrp="1"/>
          </p:cNvPicPr>
          <p:nvPr>
            <p:ph idx="1"/>
          </p:nvPr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448800" cy="5486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74622" y="819090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sz="2000" b="1" dirty="0">
              <a:solidFill>
                <a:schemeClr val="accent2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53829" y="2724090"/>
            <a:ext cx="184731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endParaRPr lang="en-US" altLang="en-US" sz="2000" b="1" dirty="0">
              <a:solidFill>
                <a:schemeClr val="accent2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903890" y="819090"/>
            <a:ext cx="184731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endParaRPr lang="en-US" altLang="en-US" sz="2000" b="1" dirty="0">
              <a:solidFill>
                <a:schemeClr val="accent2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66426" y="1733490"/>
            <a:ext cx="184731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endParaRPr lang="en-US" altLang="en-US" sz="2000" b="1" dirty="0">
              <a:solidFill>
                <a:schemeClr val="accent2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799812" y="1657290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sz="2000" b="1" dirty="0">
              <a:solidFill>
                <a:srgbClr val="00B050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692673" y="2667000"/>
            <a:ext cx="184731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endParaRPr lang="en-US" altLang="en-US" sz="2000" b="1" dirty="0">
              <a:solidFill>
                <a:srgbClr val="00B050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838087" y="3886200"/>
            <a:ext cx="184731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endParaRPr lang="en-US" altLang="en-US" sz="2000" b="1" dirty="0">
              <a:solidFill>
                <a:srgbClr val="FF0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285212" y="4324290"/>
            <a:ext cx="184731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endParaRPr lang="en-US" altLang="en-US" sz="2000" b="1" dirty="0">
              <a:solidFill>
                <a:srgbClr val="FF0000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15000" y="3479680"/>
            <a:ext cx="184731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endParaRPr lang="en-US" altLang="en-US" sz="2000" b="1" dirty="0">
              <a:solidFill>
                <a:srgbClr val="FF0000"/>
              </a:solidFill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52400" y="4286310"/>
            <a:ext cx="184731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endParaRPr lang="en-US" altLang="en-US" sz="2000" b="1" dirty="0">
              <a:solidFill>
                <a:srgbClr val="FF0000"/>
              </a:solidFill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7781012" y="3257490"/>
            <a:ext cx="184731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endParaRPr lang="en-US" altLang="en-US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295400" y="4781490"/>
            <a:ext cx="184731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endParaRPr lang="en-US" altLang="en-US" sz="2000" b="1" dirty="0">
              <a:solidFill>
                <a:srgbClr val="990099"/>
              </a:solidFill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2980412" y="6172200"/>
            <a:ext cx="184731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endParaRPr lang="en-US" altLang="en-US" sz="2000" b="1" dirty="0">
              <a:solidFill>
                <a:srgbClr val="990099"/>
              </a:solidFill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742412" y="5086290"/>
            <a:ext cx="184731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endParaRPr lang="en-US" altLang="en-US" sz="2000" b="1" dirty="0">
              <a:solidFill>
                <a:srgbClr val="990099"/>
              </a:solidFill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657774" y="5791200"/>
            <a:ext cx="184731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endParaRPr lang="en-US" altLang="en-US" sz="2000" b="1" dirty="0">
              <a:solidFill>
                <a:srgbClr val="0070C0"/>
              </a:solidFill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812181" y="5924490"/>
            <a:ext cx="184731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endParaRPr lang="en-US" altLang="en-US" sz="2000" b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53879" y="1019145"/>
            <a:ext cx="2990421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086779" y="6412468"/>
            <a:ext cx="2990421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 rot="5400000">
            <a:off x="-359198" y="5514486"/>
            <a:ext cx="2025464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5400000">
            <a:off x="-93074" y="2599776"/>
            <a:ext cx="1377884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5400000">
            <a:off x="434492" y="1148837"/>
            <a:ext cx="692084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2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3061</TotalTime>
  <Words>262</Words>
  <Application>Microsoft Office PowerPoint</Application>
  <PresentationFormat>On-screen Show (4:3)</PresentationFormat>
  <Paragraphs>67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Me llamo ___________ Clase 602 La fecha es el 12 de enero del 2018</vt:lpstr>
      <vt:lpstr>Repaso de la Tarea 42</vt:lpstr>
      <vt:lpstr>El dormitorio/ la recámara …</vt:lpstr>
      <vt:lpstr>El sótano…     </vt:lpstr>
      <vt:lpstr>PowerPoint Presentation</vt:lpstr>
      <vt:lpstr>Mas Practica</vt:lpstr>
      <vt:lpstr>PowerPoint Presentation</vt:lpstr>
      <vt:lpstr>PowerPoint Presentation</vt:lpstr>
      <vt:lpstr>Repaso de la Tarea 43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la 23 de marzo del 2010</dc:title>
  <dc:creator>Helen Zumaeta</dc:creator>
  <cp:lastModifiedBy>Helen Zumaeta</cp:lastModifiedBy>
  <cp:revision>64</cp:revision>
  <cp:lastPrinted>2016-02-22T16:57:15Z</cp:lastPrinted>
  <dcterms:created xsi:type="dcterms:W3CDTF">2010-03-23T15:06:44Z</dcterms:created>
  <dcterms:modified xsi:type="dcterms:W3CDTF">2018-01-13T02:55:52Z</dcterms:modified>
</cp:coreProperties>
</file>